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</p:sldMasterIdLst>
  <p:notesMasterIdLst>
    <p:notesMasterId r:id="rId30"/>
  </p:notesMasterIdLst>
  <p:sldIdLst>
    <p:sldId id="256" r:id="rId2"/>
    <p:sldId id="434" r:id="rId3"/>
    <p:sldId id="435" r:id="rId4"/>
    <p:sldId id="451" r:id="rId5"/>
    <p:sldId id="453" r:id="rId6"/>
    <p:sldId id="439" r:id="rId7"/>
    <p:sldId id="443" r:id="rId8"/>
    <p:sldId id="436" r:id="rId9"/>
    <p:sldId id="458" r:id="rId10"/>
    <p:sldId id="459" r:id="rId11"/>
    <p:sldId id="444" r:id="rId12"/>
    <p:sldId id="455" r:id="rId13"/>
    <p:sldId id="465" r:id="rId14"/>
    <p:sldId id="454" r:id="rId15"/>
    <p:sldId id="442" r:id="rId16"/>
    <p:sldId id="461" r:id="rId17"/>
    <p:sldId id="460" r:id="rId18"/>
    <p:sldId id="445" r:id="rId19"/>
    <p:sldId id="446" r:id="rId20"/>
    <p:sldId id="466" r:id="rId21"/>
    <p:sldId id="456" r:id="rId22"/>
    <p:sldId id="457" r:id="rId23"/>
    <p:sldId id="463" r:id="rId24"/>
    <p:sldId id="462" r:id="rId25"/>
    <p:sldId id="464" r:id="rId26"/>
    <p:sldId id="447" r:id="rId27"/>
    <p:sldId id="448" r:id="rId28"/>
    <p:sldId id="45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E8D7"/>
    <a:srgbClr val="0FDFBD"/>
    <a:srgbClr val="B9EFE9"/>
    <a:srgbClr val="B9EFE3"/>
    <a:srgbClr val="00FFC4"/>
    <a:srgbClr val="BF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/>
    <p:restoredTop sz="94286"/>
  </p:normalViewPr>
  <p:slideViewPr>
    <p:cSldViewPr snapToGrid="0">
      <p:cViewPr varScale="1">
        <p:scale>
          <a:sx n="160" d="100"/>
          <a:sy n="160" d="100"/>
        </p:scale>
        <p:origin x="1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36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3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LEAVE THIS SLIDE UP WHILE STUDENTS WORK</a:t>
            </a:r>
          </a:p>
        </p:txBody>
      </p:sp>
    </p:spTree>
    <p:extLst>
      <p:ext uri="{BB962C8B-B14F-4D97-AF65-F5344CB8AC3E}">
        <p14:creationId xmlns:p14="http://schemas.microsoft.com/office/powerpoint/2010/main" val="93126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2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2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3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7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2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4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LEAVE THIS SLIDE UP WHILE STUDENTS WORK</a:t>
            </a:r>
          </a:p>
        </p:txBody>
      </p:sp>
    </p:spTree>
    <p:extLst>
      <p:ext uri="{BB962C8B-B14F-4D97-AF65-F5344CB8AC3E}">
        <p14:creationId xmlns:p14="http://schemas.microsoft.com/office/powerpoint/2010/main" val="17522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4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42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2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9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5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THIS SLIDE UP WHILE STUDENTS WORK</a:t>
            </a:r>
          </a:p>
        </p:txBody>
      </p:sp>
    </p:spTree>
    <p:extLst>
      <p:ext uri="{BB962C8B-B14F-4D97-AF65-F5344CB8AC3E}">
        <p14:creationId xmlns:p14="http://schemas.microsoft.com/office/powerpoint/2010/main" val="275440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0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72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1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0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0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2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3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9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0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9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1/24/25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21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athmedic.com/post/the-4c-method-for-inferenc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mathmedic.com/post/would-this-get-credit-2023-ap-statistics-exam-3" TargetMode="External"/><Relationship Id="rId3" Type="http://schemas.openxmlformats.org/officeDocument/2006/relationships/hyperlink" Target="https://blog.mathmedic.com/post/would-this-get-credit-ap-statistics-exam-2024-2" TargetMode="External"/><Relationship Id="rId7" Type="http://schemas.openxmlformats.org/officeDocument/2006/relationships/hyperlink" Target="https://blog.mathmedic.com/post/would-this-get-credit-2023-ap-statistics-exam-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mathmedic.com/post/would-this-get-credit-ap-statistics-exam-2023-1" TargetMode="External"/><Relationship Id="rId11" Type="http://schemas.openxmlformats.org/officeDocument/2006/relationships/hyperlink" Target="https://blog.mathmedic.com/post/would-this-get-credit-ap-statistics-exam-2023-6" TargetMode="External"/><Relationship Id="rId5" Type="http://schemas.openxmlformats.org/officeDocument/2006/relationships/hyperlink" Target="https://blog.mathmedic.com/post/would-this-get-credit-ap-statistics-exam-2024-4" TargetMode="External"/><Relationship Id="rId10" Type="http://schemas.openxmlformats.org/officeDocument/2006/relationships/hyperlink" Target="https://blog.mathmedic.com/post/would-this-get-credit-ap-statistics-exam-2023-5" TargetMode="External"/><Relationship Id="rId4" Type="http://schemas.openxmlformats.org/officeDocument/2006/relationships/hyperlink" Target="https://blog.mathmedic.com/post/would-this-get-credit-ap-statistics-exam-2024-3" TargetMode="External"/><Relationship Id="rId9" Type="http://schemas.openxmlformats.org/officeDocument/2006/relationships/hyperlink" Target="https://blog.mathmedic.com/post/would-this-get-credit-2023-ap-statistics-exam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4781" y="933254"/>
            <a:ext cx="8224800" cy="16384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>
                <a:latin typeface="Avenir"/>
                <a:ea typeface="Avenir"/>
                <a:cs typeface="Avenir"/>
                <a:sym typeface="Avenir"/>
              </a:rPr>
              <a:t>WOULD THIS GET CREDIT?</a:t>
            </a:r>
            <a:br>
              <a:rPr lang="en" dirty="0">
                <a:latin typeface="Avenir"/>
                <a:ea typeface="Avenir"/>
                <a:cs typeface="Avenir"/>
                <a:sym typeface="Avenir"/>
              </a:rPr>
            </a:br>
            <a:r>
              <a:rPr lang="en" sz="3400" dirty="0">
                <a:latin typeface="Avenir"/>
                <a:ea typeface="Avenir"/>
                <a:cs typeface="Avenir"/>
                <a:sym typeface="Avenir"/>
              </a:rPr>
              <a:t>Debriefing the 2024 AP Stats Exam</a:t>
            </a:r>
            <a:endParaRPr sz="3400" dirty="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5113300" y="4379964"/>
            <a:ext cx="3719000" cy="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14168" y="4052976"/>
            <a:ext cx="4599132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Luke Wilcox</a:t>
            </a:r>
          </a:p>
          <a:p>
            <a:r>
              <a:rPr lang="en-US" sz="2400" dirty="0">
                <a:solidFill>
                  <a:schemeClr val="bg1"/>
                </a:solidFill>
                <a:latin typeface="Avenir Book" panose="02000503020000020003" pitchFamily="2" charset="0"/>
              </a:rPr>
              <a:t>Lindsey </a:t>
            </a:r>
            <a:r>
              <a:rPr lang="en-US" sz="2400" dirty="0" err="1">
                <a:solidFill>
                  <a:schemeClr val="bg1"/>
                </a:solidFill>
                <a:latin typeface="Avenir Book" panose="02000503020000020003" pitchFamily="2" charset="0"/>
              </a:rPr>
              <a:t>Gallas</a:t>
            </a:r>
            <a:endParaRPr lang="en-US" sz="24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1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#3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197A2-B69A-0D40-82C6-AF36C66189B3}"/>
              </a:ext>
            </a:extLst>
          </p:cNvPr>
          <p:cNvSpPr txBox="1"/>
          <p:nvPr/>
        </p:nvSpPr>
        <p:spPr>
          <a:xfrm>
            <a:off x="5080381" y="127000"/>
            <a:ext cx="269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1. Identify procedure</a:t>
            </a:r>
          </a:p>
          <a:p>
            <a:r>
              <a:rPr lang="en-US" dirty="0">
                <a:latin typeface="Avenir Book" panose="02000503020000020003" pitchFamily="2" charset="0"/>
              </a:rPr>
              <a:t>2. Correct hypotheses</a:t>
            </a:r>
          </a:p>
          <a:p>
            <a:r>
              <a:rPr lang="en-US" dirty="0">
                <a:latin typeface="Avenir Book" panose="02000503020000020003" pitchFamily="2" charset="0"/>
              </a:rPr>
              <a:t>3. Context</a:t>
            </a:r>
          </a:p>
          <a:p>
            <a:r>
              <a:rPr lang="en-US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13954" y="127000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08760" y="417771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13954" y="692711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629400" y="978977"/>
            <a:ext cx="2058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Partially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9" name="Picture 8" descr="A close-up of a text&#10;&#10;Description automatically generated">
            <a:extLst>
              <a:ext uri="{FF2B5EF4-FFF2-40B4-BE49-F238E27FC236}">
                <a16:creationId xmlns:a16="http://schemas.microsoft.com/office/drawing/2014/main" id="{C2E8E8B4-6FC0-E84B-90D5-92FFD95C8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7" y="1783499"/>
            <a:ext cx="8723514" cy="2167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F9C6A8-3F98-A143-B063-4AF7C3377F09}"/>
              </a:ext>
            </a:extLst>
          </p:cNvPr>
          <p:cNvSpPr/>
          <p:nvPr/>
        </p:nvSpPr>
        <p:spPr>
          <a:xfrm>
            <a:off x="206569" y="1900852"/>
            <a:ext cx="1864848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35F832-D3CE-0643-80A0-4C65AC8DFF04}"/>
              </a:ext>
            </a:extLst>
          </p:cNvPr>
          <p:cNvSpPr/>
          <p:nvPr/>
        </p:nvSpPr>
        <p:spPr>
          <a:xfrm>
            <a:off x="206569" y="2475404"/>
            <a:ext cx="1444431" cy="100439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44A136-63B1-DB42-895C-D6F62B19B6BA}"/>
              </a:ext>
            </a:extLst>
          </p:cNvPr>
          <p:cNvSpPr/>
          <p:nvPr/>
        </p:nvSpPr>
        <p:spPr>
          <a:xfrm>
            <a:off x="2223817" y="3517899"/>
            <a:ext cx="60588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C3B9F4C-683F-984C-9DEF-96421CBB5792}"/>
              </a:ext>
            </a:extLst>
          </p:cNvPr>
          <p:cNvSpPr/>
          <p:nvPr/>
        </p:nvSpPr>
        <p:spPr>
          <a:xfrm>
            <a:off x="2132514" y="2741618"/>
            <a:ext cx="60588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49B61B-83BD-E243-86B9-3FB0EB974C2F}"/>
              </a:ext>
            </a:extLst>
          </p:cNvPr>
          <p:cNvSpPr/>
          <p:nvPr/>
        </p:nvSpPr>
        <p:spPr>
          <a:xfrm>
            <a:off x="6629400" y="2362200"/>
            <a:ext cx="1395827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340C7C-C160-8742-A2D7-695548CC10AA}"/>
              </a:ext>
            </a:extLst>
          </p:cNvPr>
          <p:cNvSpPr/>
          <p:nvPr/>
        </p:nvSpPr>
        <p:spPr>
          <a:xfrm>
            <a:off x="7140672" y="3111974"/>
            <a:ext cx="1395827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F8AB4A-79D4-244F-8A8E-8857BAA36417}"/>
              </a:ext>
            </a:extLst>
          </p:cNvPr>
          <p:cNvSpPr txBox="1"/>
          <p:nvPr/>
        </p:nvSpPr>
        <p:spPr>
          <a:xfrm>
            <a:off x="2223817" y="3999386"/>
            <a:ext cx="26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past tense</a:t>
            </a:r>
          </a:p>
        </p:txBody>
      </p:sp>
    </p:spTree>
    <p:extLst>
      <p:ext uri="{BB962C8B-B14F-4D97-AF65-F5344CB8AC3E}">
        <p14:creationId xmlns:p14="http://schemas.microsoft.com/office/powerpoint/2010/main" val="13668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Rubric – Section 2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599FF-1FA4-DB44-A6E0-967D2D8F5631}"/>
              </a:ext>
            </a:extLst>
          </p:cNvPr>
          <p:cNvSpPr txBox="1"/>
          <p:nvPr/>
        </p:nvSpPr>
        <p:spPr>
          <a:xfrm>
            <a:off x="6020758" y="-11723"/>
            <a:ext cx="308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venir Book" panose="02000503020000020003" pitchFamily="2" charset="0"/>
              </a:rPr>
              <a:t>QuickNotes</a:t>
            </a:r>
            <a:endParaRPr lang="en-US" b="1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Independence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Large Counts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z-statistic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</a:t>
            </a:r>
            <a:r>
              <a:rPr lang="en-US" b="1" i="1" dirty="0">
                <a:latin typeface="Avenir Book" panose="02000503020000020003" pitchFamily="2" charset="0"/>
              </a:rPr>
              <a:t>p</a:t>
            </a:r>
            <a:r>
              <a:rPr lang="en-US" b="1" dirty="0">
                <a:latin typeface="Avenir Book" panose="02000503020000020003" pitchFamily="2" charset="0"/>
              </a:rPr>
              <a:t>-value</a:t>
            </a:r>
          </a:p>
        </p:txBody>
      </p:sp>
      <p:pic>
        <p:nvPicPr>
          <p:cNvPr id="4" name="Picture 3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9CC17F13-02B0-BA41-A17E-93A7814FF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21"/>
          <a:stretch/>
        </p:blipFill>
        <p:spPr>
          <a:xfrm>
            <a:off x="696701" y="1084535"/>
            <a:ext cx="3359483" cy="445617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5A621E2-6914-DA4E-8771-EF6469261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321"/>
          <a:stretch/>
        </p:blipFill>
        <p:spPr>
          <a:xfrm>
            <a:off x="4571999" y="1530153"/>
            <a:ext cx="3267493" cy="497940"/>
          </a:xfrm>
          <a:prstGeom prst="rect">
            <a:avLst/>
          </a:prstGeom>
        </p:spPr>
      </p:pic>
      <p:pic>
        <p:nvPicPr>
          <p:cNvPr id="11" name="Picture 10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ABCD3755-06DE-934C-A0E9-5BB91993F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29" b="45159"/>
          <a:stretch/>
        </p:blipFill>
        <p:spPr>
          <a:xfrm>
            <a:off x="696701" y="1528012"/>
            <a:ext cx="3359483" cy="1770185"/>
          </a:xfrm>
          <a:prstGeom prst="rect">
            <a:avLst/>
          </a:prstGeom>
        </p:spPr>
      </p:pic>
      <p:pic>
        <p:nvPicPr>
          <p:cNvPr id="13" name="Picture 12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0FC6FD69-5344-1348-832D-32A09DDF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909"/>
          <a:stretch/>
        </p:blipFill>
        <p:spPr>
          <a:xfrm>
            <a:off x="696701" y="3290486"/>
            <a:ext cx="3359483" cy="1870836"/>
          </a:xfrm>
          <a:prstGeom prst="rect">
            <a:avLst/>
          </a:prstGeom>
        </p:spPr>
      </p:pic>
      <p:pic>
        <p:nvPicPr>
          <p:cNvPr id="15" name="Picture 1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8DA067B-65BB-7D4A-ADD0-4471D5FC4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331"/>
          <a:stretch/>
        </p:blipFill>
        <p:spPr>
          <a:xfrm>
            <a:off x="4571998" y="3959261"/>
            <a:ext cx="3267493" cy="527504"/>
          </a:xfrm>
          <a:prstGeom prst="rect">
            <a:avLst/>
          </a:prstGeom>
        </p:spPr>
      </p:pic>
      <p:pic>
        <p:nvPicPr>
          <p:cNvPr id="16" name="Picture 1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1AE18FF-A9EE-074F-9F67-75EF2EE60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58" b="24286"/>
          <a:stretch/>
        </p:blipFill>
        <p:spPr>
          <a:xfrm>
            <a:off x="4571998" y="3115408"/>
            <a:ext cx="3267493" cy="756993"/>
          </a:xfrm>
          <a:prstGeom prst="rect">
            <a:avLst/>
          </a:prstGeom>
        </p:spPr>
      </p:pic>
      <p:pic>
        <p:nvPicPr>
          <p:cNvPr id="17" name="Picture 1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9AA7479-C132-6144-975E-5B2F9FEA7F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45" b="58195"/>
          <a:stretch/>
        </p:blipFill>
        <p:spPr>
          <a:xfrm>
            <a:off x="4571999" y="2061411"/>
            <a:ext cx="3267493" cy="7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6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2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Model Solution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02231" y="-1953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497037" y="262314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02231" y="484246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522587" y="1115416"/>
            <a:ext cx="2465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E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Essentially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F742F-1B66-6040-9651-175F8A7D8343}"/>
              </a:ext>
            </a:extLst>
          </p:cNvPr>
          <p:cNvSpPr txBox="1"/>
          <p:nvPr/>
        </p:nvSpPr>
        <p:spPr>
          <a:xfrm>
            <a:off x="4422867" y="0"/>
            <a:ext cx="308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Independence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Large Counts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z-statistic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</a:t>
            </a:r>
            <a:r>
              <a:rPr lang="en-US" b="1" i="1" dirty="0">
                <a:latin typeface="Avenir Book" panose="02000503020000020003" pitchFamily="2" charset="0"/>
              </a:rPr>
              <a:t>p</a:t>
            </a:r>
            <a:r>
              <a:rPr lang="en-US" b="1" dirty="0">
                <a:latin typeface="Avenir Book" panose="02000503020000020003" pitchFamily="2" charset="0"/>
              </a:rPr>
              <a:t>-value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38AC4-1436-DC43-AABB-A99A66700169}"/>
              </a:ext>
            </a:extLst>
          </p:cNvPr>
          <p:cNvSpPr txBox="1"/>
          <p:nvPr/>
        </p:nvSpPr>
        <p:spPr>
          <a:xfrm>
            <a:off x="7507425" y="766228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pic>
        <p:nvPicPr>
          <p:cNvPr id="4" name="Picture 3" descr="A math problem with blue writing&#10;&#10;Description automatically generated with medium confidence">
            <a:extLst>
              <a:ext uri="{FF2B5EF4-FFF2-40B4-BE49-F238E27FC236}">
                <a16:creationId xmlns:a16="http://schemas.microsoft.com/office/drawing/2014/main" id="{78AB32D0-5B34-4F44-A7C8-3E9A1D52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78" y="1432079"/>
            <a:ext cx="6590134" cy="37122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15BA2B-4B9C-B142-968A-6E719DCAE7D5}"/>
              </a:ext>
            </a:extLst>
          </p:cNvPr>
          <p:cNvSpPr/>
          <p:nvPr/>
        </p:nvSpPr>
        <p:spPr>
          <a:xfrm>
            <a:off x="2848169" y="1828115"/>
            <a:ext cx="1495231" cy="27084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A1D66-2854-484F-9DF5-18EDC351431C}"/>
              </a:ext>
            </a:extLst>
          </p:cNvPr>
          <p:cNvSpPr/>
          <p:nvPr/>
        </p:nvSpPr>
        <p:spPr>
          <a:xfrm>
            <a:off x="1352938" y="2128481"/>
            <a:ext cx="5169649" cy="53159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F429E2-95DC-DC40-8CE6-AC095FF0ABCE}"/>
              </a:ext>
            </a:extLst>
          </p:cNvPr>
          <p:cNvSpPr/>
          <p:nvPr/>
        </p:nvSpPr>
        <p:spPr>
          <a:xfrm>
            <a:off x="2150918" y="2699981"/>
            <a:ext cx="4648760" cy="53159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F8003-5D5C-FF46-808A-9442F53665E8}"/>
              </a:ext>
            </a:extLst>
          </p:cNvPr>
          <p:cNvSpPr/>
          <p:nvPr/>
        </p:nvSpPr>
        <p:spPr>
          <a:xfrm>
            <a:off x="3636818" y="4530436"/>
            <a:ext cx="1007918" cy="2705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CC3E3F-980A-574A-BDFB-F6EBA28D961C}"/>
              </a:ext>
            </a:extLst>
          </p:cNvPr>
          <p:cNvSpPr/>
          <p:nvPr/>
        </p:nvSpPr>
        <p:spPr>
          <a:xfrm>
            <a:off x="5746173" y="4799146"/>
            <a:ext cx="696191" cy="2705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C7B300-186E-8349-ADC5-36B5289FCFA8}"/>
              </a:ext>
            </a:extLst>
          </p:cNvPr>
          <p:cNvSpPr/>
          <p:nvPr/>
        </p:nvSpPr>
        <p:spPr>
          <a:xfrm>
            <a:off x="3647209" y="4837407"/>
            <a:ext cx="775658" cy="2705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WOULD THIS GET CREDIT?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1C62-67CF-EE4B-8AAB-AB75436F4BD1}"/>
              </a:ext>
            </a:extLst>
          </p:cNvPr>
          <p:cNvSpPr txBox="1"/>
          <p:nvPr/>
        </p:nvSpPr>
        <p:spPr>
          <a:xfrm>
            <a:off x="373270" y="1563881"/>
            <a:ext cx="776732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For each student response in Section 2, decide if each component is satisfied.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Determine the grade for this section: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		E 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Essentially 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		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Partially 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		I 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Incorrect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Use highlighter and red pen</a:t>
            </a:r>
          </a:p>
        </p:txBody>
      </p:sp>
    </p:spTree>
    <p:extLst>
      <p:ext uri="{BB962C8B-B14F-4D97-AF65-F5344CB8AC3E}">
        <p14:creationId xmlns:p14="http://schemas.microsoft.com/office/powerpoint/2010/main" val="4078921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Rubric – Section 2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599FF-1FA4-DB44-A6E0-967D2D8F5631}"/>
              </a:ext>
            </a:extLst>
          </p:cNvPr>
          <p:cNvSpPr txBox="1"/>
          <p:nvPr/>
        </p:nvSpPr>
        <p:spPr>
          <a:xfrm>
            <a:off x="6020758" y="-11723"/>
            <a:ext cx="308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venir Book" panose="02000503020000020003" pitchFamily="2" charset="0"/>
              </a:rPr>
              <a:t>QuickNotes</a:t>
            </a:r>
            <a:endParaRPr lang="en-US" b="1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Independence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Large Counts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z-statistic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</a:t>
            </a:r>
            <a:r>
              <a:rPr lang="en-US" b="1" i="1" dirty="0">
                <a:latin typeface="Avenir Book" panose="02000503020000020003" pitchFamily="2" charset="0"/>
              </a:rPr>
              <a:t>p</a:t>
            </a:r>
            <a:r>
              <a:rPr lang="en-US" b="1" dirty="0">
                <a:latin typeface="Avenir Book" panose="02000503020000020003" pitchFamily="2" charset="0"/>
              </a:rPr>
              <a:t>-value</a:t>
            </a:r>
          </a:p>
        </p:txBody>
      </p:sp>
      <p:pic>
        <p:nvPicPr>
          <p:cNvPr id="4" name="Picture 3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9CC17F13-02B0-BA41-A17E-93A7814FF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21"/>
          <a:stretch/>
        </p:blipFill>
        <p:spPr>
          <a:xfrm>
            <a:off x="696701" y="1084535"/>
            <a:ext cx="3359483" cy="445617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5A621E2-6914-DA4E-8771-EF6469261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321"/>
          <a:stretch/>
        </p:blipFill>
        <p:spPr>
          <a:xfrm>
            <a:off x="4571999" y="1530153"/>
            <a:ext cx="3267493" cy="497940"/>
          </a:xfrm>
          <a:prstGeom prst="rect">
            <a:avLst/>
          </a:prstGeom>
        </p:spPr>
      </p:pic>
      <p:pic>
        <p:nvPicPr>
          <p:cNvPr id="11" name="Picture 10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ABCD3755-06DE-934C-A0E9-5BB91993F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29" b="45159"/>
          <a:stretch/>
        </p:blipFill>
        <p:spPr>
          <a:xfrm>
            <a:off x="696701" y="1528012"/>
            <a:ext cx="3359483" cy="1770185"/>
          </a:xfrm>
          <a:prstGeom prst="rect">
            <a:avLst/>
          </a:prstGeom>
        </p:spPr>
      </p:pic>
      <p:pic>
        <p:nvPicPr>
          <p:cNvPr id="13" name="Picture 12" descr="A black and white text with numbers&#10;&#10;Description automatically generated">
            <a:extLst>
              <a:ext uri="{FF2B5EF4-FFF2-40B4-BE49-F238E27FC236}">
                <a16:creationId xmlns:a16="http://schemas.microsoft.com/office/drawing/2014/main" id="{0FC6FD69-5344-1348-832D-32A09DDF1C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909"/>
          <a:stretch/>
        </p:blipFill>
        <p:spPr>
          <a:xfrm>
            <a:off x="696701" y="3290486"/>
            <a:ext cx="3359483" cy="1870836"/>
          </a:xfrm>
          <a:prstGeom prst="rect">
            <a:avLst/>
          </a:prstGeom>
        </p:spPr>
      </p:pic>
      <p:pic>
        <p:nvPicPr>
          <p:cNvPr id="15" name="Picture 1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F8DA067B-65BB-7D4A-ADD0-4471D5FC4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331"/>
          <a:stretch/>
        </p:blipFill>
        <p:spPr>
          <a:xfrm>
            <a:off x="4571998" y="3959261"/>
            <a:ext cx="3267493" cy="527504"/>
          </a:xfrm>
          <a:prstGeom prst="rect">
            <a:avLst/>
          </a:prstGeom>
        </p:spPr>
      </p:pic>
      <p:pic>
        <p:nvPicPr>
          <p:cNvPr id="16" name="Picture 1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1AE18FF-A9EE-074F-9F67-75EF2EE603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58" b="24286"/>
          <a:stretch/>
        </p:blipFill>
        <p:spPr>
          <a:xfrm>
            <a:off x="4571998" y="3115408"/>
            <a:ext cx="3267493" cy="756993"/>
          </a:xfrm>
          <a:prstGeom prst="rect">
            <a:avLst/>
          </a:prstGeom>
        </p:spPr>
      </p:pic>
      <p:pic>
        <p:nvPicPr>
          <p:cNvPr id="17" name="Picture 1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9AA7479-C132-6144-975E-5B2F9FEA7F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45" b="58195"/>
          <a:stretch/>
        </p:blipFill>
        <p:spPr>
          <a:xfrm>
            <a:off x="4571999" y="2061411"/>
            <a:ext cx="3267493" cy="7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2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#1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02231" y="-1953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497037" y="262314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02231" y="484246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722994" y="1063164"/>
            <a:ext cx="206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Partially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F742F-1B66-6040-9651-175F8A7D8343}"/>
              </a:ext>
            </a:extLst>
          </p:cNvPr>
          <p:cNvSpPr txBox="1"/>
          <p:nvPr/>
        </p:nvSpPr>
        <p:spPr>
          <a:xfrm>
            <a:off x="4422867" y="0"/>
            <a:ext cx="308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Independence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Large Counts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z-statistic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</a:t>
            </a:r>
            <a:r>
              <a:rPr lang="en-US" b="1" i="1" dirty="0">
                <a:latin typeface="Avenir Book" panose="02000503020000020003" pitchFamily="2" charset="0"/>
              </a:rPr>
              <a:t>p</a:t>
            </a:r>
            <a:r>
              <a:rPr lang="en-US" b="1" dirty="0">
                <a:latin typeface="Avenir Book" panose="02000503020000020003" pitchFamily="2" charset="0"/>
              </a:rPr>
              <a:t>-value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38AC4-1436-DC43-AABB-A99A66700169}"/>
              </a:ext>
            </a:extLst>
          </p:cNvPr>
          <p:cNvSpPr txBox="1"/>
          <p:nvPr/>
        </p:nvSpPr>
        <p:spPr>
          <a:xfrm>
            <a:off x="7507425" y="766228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pic>
        <p:nvPicPr>
          <p:cNvPr id="4" name="Picture 3" descr="A close-up of a white board&#10;&#10;Description automatically generated">
            <a:extLst>
              <a:ext uri="{FF2B5EF4-FFF2-40B4-BE49-F238E27FC236}">
                <a16:creationId xmlns:a16="http://schemas.microsoft.com/office/drawing/2014/main" id="{858D6B62-6308-AB42-A2FB-C79E2675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69" y="1433461"/>
            <a:ext cx="7928999" cy="2789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53DB25-2A17-5B44-A460-D9372B2B509E}"/>
              </a:ext>
            </a:extLst>
          </p:cNvPr>
          <p:cNvSpPr/>
          <p:nvPr/>
        </p:nvSpPr>
        <p:spPr>
          <a:xfrm>
            <a:off x="686860" y="1890459"/>
            <a:ext cx="7137495" cy="6501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BA4A49-7494-2949-ADCB-019C0B53779D}"/>
              </a:ext>
            </a:extLst>
          </p:cNvPr>
          <p:cNvSpPr/>
          <p:nvPr/>
        </p:nvSpPr>
        <p:spPr>
          <a:xfrm>
            <a:off x="1644141" y="1532956"/>
            <a:ext cx="922413" cy="36789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37EA46-D992-3C4B-92C8-581EB1EBEB37}"/>
              </a:ext>
            </a:extLst>
          </p:cNvPr>
          <p:cNvSpPr/>
          <p:nvPr/>
        </p:nvSpPr>
        <p:spPr>
          <a:xfrm>
            <a:off x="787633" y="2602925"/>
            <a:ext cx="3971404" cy="6501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63314-2045-2445-B6A4-4240F739F12C}"/>
              </a:ext>
            </a:extLst>
          </p:cNvPr>
          <p:cNvSpPr/>
          <p:nvPr/>
        </p:nvSpPr>
        <p:spPr>
          <a:xfrm>
            <a:off x="607500" y="3388194"/>
            <a:ext cx="1273255" cy="34268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9D0E4-6CE3-054D-8507-8E0F136CCD4B}"/>
              </a:ext>
            </a:extLst>
          </p:cNvPr>
          <p:cNvSpPr/>
          <p:nvPr/>
        </p:nvSpPr>
        <p:spPr>
          <a:xfrm>
            <a:off x="607499" y="3776595"/>
            <a:ext cx="2086987" cy="34268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2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#2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02231" y="-1953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497037" y="262314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02231" y="484246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591510" y="1063164"/>
            <a:ext cx="232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E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Essentially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F742F-1B66-6040-9651-175F8A7D8343}"/>
              </a:ext>
            </a:extLst>
          </p:cNvPr>
          <p:cNvSpPr txBox="1"/>
          <p:nvPr/>
        </p:nvSpPr>
        <p:spPr>
          <a:xfrm>
            <a:off x="4422867" y="0"/>
            <a:ext cx="308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Independence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Large Counts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z-statistic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</a:t>
            </a:r>
            <a:r>
              <a:rPr lang="en-US" b="1" i="1" dirty="0">
                <a:latin typeface="Avenir Book" panose="02000503020000020003" pitchFamily="2" charset="0"/>
              </a:rPr>
              <a:t>p</a:t>
            </a:r>
            <a:r>
              <a:rPr lang="en-US" b="1" dirty="0">
                <a:latin typeface="Avenir Book" panose="02000503020000020003" pitchFamily="2" charset="0"/>
              </a:rPr>
              <a:t>-value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38AC4-1436-DC43-AABB-A99A66700169}"/>
              </a:ext>
            </a:extLst>
          </p:cNvPr>
          <p:cNvSpPr txBox="1"/>
          <p:nvPr/>
        </p:nvSpPr>
        <p:spPr>
          <a:xfrm>
            <a:off x="7507425" y="766228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pic>
        <p:nvPicPr>
          <p:cNvPr id="15" name="Picture 14" descr="A close-up of a math problem&#10;&#10;Description automatically generated">
            <a:extLst>
              <a:ext uri="{FF2B5EF4-FFF2-40B4-BE49-F238E27FC236}">
                <a16:creationId xmlns:a16="http://schemas.microsoft.com/office/drawing/2014/main" id="{8C358E96-5F62-7C48-A9E7-48D61EB5A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5" y="1824256"/>
            <a:ext cx="8928125" cy="18671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E60F83-4553-BC42-9DDD-D5430A5B5E1A}"/>
              </a:ext>
            </a:extLst>
          </p:cNvPr>
          <p:cNvSpPr/>
          <p:nvPr/>
        </p:nvSpPr>
        <p:spPr>
          <a:xfrm>
            <a:off x="2904681" y="1935870"/>
            <a:ext cx="836046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B7107E-F1FC-FA4E-AC12-7B239F46AD83}"/>
              </a:ext>
            </a:extLst>
          </p:cNvPr>
          <p:cNvSpPr/>
          <p:nvPr/>
        </p:nvSpPr>
        <p:spPr>
          <a:xfrm>
            <a:off x="2904680" y="2270236"/>
            <a:ext cx="5844465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99C5-E152-A943-AC69-E455DC791125}"/>
              </a:ext>
            </a:extLst>
          </p:cNvPr>
          <p:cNvSpPr/>
          <p:nvPr/>
        </p:nvSpPr>
        <p:spPr>
          <a:xfrm>
            <a:off x="2904680" y="2674652"/>
            <a:ext cx="3714330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9A5434-C8C2-974A-99BD-18574D9DEA06}"/>
              </a:ext>
            </a:extLst>
          </p:cNvPr>
          <p:cNvSpPr/>
          <p:nvPr/>
        </p:nvSpPr>
        <p:spPr>
          <a:xfrm>
            <a:off x="2753590" y="3231772"/>
            <a:ext cx="1340427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FF3462-A1FD-584E-A246-7C1C616F63B4}"/>
              </a:ext>
            </a:extLst>
          </p:cNvPr>
          <p:cNvSpPr/>
          <p:nvPr/>
        </p:nvSpPr>
        <p:spPr>
          <a:xfrm>
            <a:off x="4422867" y="3220410"/>
            <a:ext cx="2435133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CF4F35-7D8E-3744-9411-FE1C4ABD256D}"/>
              </a:ext>
            </a:extLst>
          </p:cNvPr>
          <p:cNvSpPr/>
          <p:nvPr/>
        </p:nvSpPr>
        <p:spPr>
          <a:xfrm>
            <a:off x="387083" y="2870929"/>
            <a:ext cx="1340427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2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#3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02231" y="-1953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497037" y="283096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02231" y="577765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718942" y="1156588"/>
            <a:ext cx="2030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Partially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F742F-1B66-6040-9651-175F8A7D8343}"/>
              </a:ext>
            </a:extLst>
          </p:cNvPr>
          <p:cNvSpPr txBox="1"/>
          <p:nvPr/>
        </p:nvSpPr>
        <p:spPr>
          <a:xfrm>
            <a:off x="4422867" y="0"/>
            <a:ext cx="3080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Independence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Large Counts condition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z-statistic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</a:t>
            </a:r>
            <a:r>
              <a:rPr lang="en-US" b="1" i="1" dirty="0">
                <a:latin typeface="Avenir Book" panose="02000503020000020003" pitchFamily="2" charset="0"/>
              </a:rPr>
              <a:t>p</a:t>
            </a:r>
            <a:r>
              <a:rPr lang="en-US" b="1" dirty="0">
                <a:latin typeface="Avenir Book" panose="02000503020000020003" pitchFamily="2" charset="0"/>
              </a:rPr>
              <a:t>-value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38AC4-1436-DC43-AABB-A99A66700169}"/>
              </a:ext>
            </a:extLst>
          </p:cNvPr>
          <p:cNvSpPr txBox="1"/>
          <p:nvPr/>
        </p:nvSpPr>
        <p:spPr>
          <a:xfrm>
            <a:off x="7507425" y="849356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pic>
        <p:nvPicPr>
          <p:cNvPr id="5" name="Picture 4" descr="A group of numbers and a group of numbers&#10;&#10;Description automatically generated">
            <a:extLst>
              <a:ext uri="{FF2B5EF4-FFF2-40B4-BE49-F238E27FC236}">
                <a16:creationId xmlns:a16="http://schemas.microsoft.com/office/drawing/2014/main" id="{277974B4-7403-6740-BC2C-631E12B4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67" y="1417542"/>
            <a:ext cx="7823200" cy="28067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AA7C02-7408-8B4E-990D-9F3BF4F2A7FC}"/>
              </a:ext>
            </a:extLst>
          </p:cNvPr>
          <p:cNvSpPr/>
          <p:nvPr/>
        </p:nvSpPr>
        <p:spPr>
          <a:xfrm>
            <a:off x="697252" y="1900850"/>
            <a:ext cx="2212204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12F832-330B-6045-9C57-DFD0F88605A7}"/>
              </a:ext>
            </a:extLst>
          </p:cNvPr>
          <p:cNvSpPr/>
          <p:nvPr/>
        </p:nvSpPr>
        <p:spPr>
          <a:xfrm>
            <a:off x="4725461" y="1911241"/>
            <a:ext cx="2298794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E3413-60AF-3344-81A9-6869181AB425}"/>
              </a:ext>
            </a:extLst>
          </p:cNvPr>
          <p:cNvSpPr/>
          <p:nvPr/>
        </p:nvSpPr>
        <p:spPr>
          <a:xfrm>
            <a:off x="809532" y="2333922"/>
            <a:ext cx="3378003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213323-BE49-5644-BA4A-70DA3A24CF4F}"/>
              </a:ext>
            </a:extLst>
          </p:cNvPr>
          <p:cNvSpPr/>
          <p:nvPr/>
        </p:nvSpPr>
        <p:spPr>
          <a:xfrm>
            <a:off x="4838503" y="2318073"/>
            <a:ext cx="3378003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C3499A-B761-164B-98B2-10B811303429}"/>
              </a:ext>
            </a:extLst>
          </p:cNvPr>
          <p:cNvSpPr txBox="1"/>
          <p:nvPr/>
        </p:nvSpPr>
        <p:spPr>
          <a:xfrm>
            <a:off x="4725461" y="3533577"/>
            <a:ext cx="26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comparison to 10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69F93F-80BC-CA46-B4B3-660F73AE879B}"/>
              </a:ext>
            </a:extLst>
          </p:cNvPr>
          <p:cNvCxnSpPr/>
          <p:nvPr/>
        </p:nvCxnSpPr>
        <p:spPr>
          <a:xfrm>
            <a:off x="2587336" y="3002973"/>
            <a:ext cx="7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8C33F2-D395-DA45-AE1D-1E0DD4F9038D}"/>
              </a:ext>
            </a:extLst>
          </p:cNvPr>
          <p:cNvCxnSpPr/>
          <p:nvPr/>
        </p:nvCxnSpPr>
        <p:spPr>
          <a:xfrm>
            <a:off x="2833254" y="3425536"/>
            <a:ext cx="7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847D1C-CF44-F74A-8BED-BDCD3A03B91E}"/>
              </a:ext>
            </a:extLst>
          </p:cNvPr>
          <p:cNvCxnSpPr>
            <a:cxnSpLocks/>
          </p:cNvCxnSpPr>
          <p:nvPr/>
        </p:nvCxnSpPr>
        <p:spPr>
          <a:xfrm>
            <a:off x="6639791" y="3061854"/>
            <a:ext cx="6546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D92971-09A1-FD4A-B693-0FF1E69C9BC0}"/>
              </a:ext>
            </a:extLst>
          </p:cNvPr>
          <p:cNvCxnSpPr/>
          <p:nvPr/>
        </p:nvCxnSpPr>
        <p:spPr>
          <a:xfrm>
            <a:off x="6885709" y="3463636"/>
            <a:ext cx="7689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48EEBAB-88FC-574F-8A3A-55BF40CC260C}"/>
              </a:ext>
            </a:extLst>
          </p:cNvPr>
          <p:cNvSpPr txBox="1"/>
          <p:nvPr/>
        </p:nvSpPr>
        <p:spPr>
          <a:xfrm>
            <a:off x="809532" y="3416421"/>
            <a:ext cx="26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missing z-statistic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C1F5B7-D04E-C74E-84D2-80A5F3BA8BEA}"/>
              </a:ext>
            </a:extLst>
          </p:cNvPr>
          <p:cNvSpPr/>
          <p:nvPr/>
        </p:nvSpPr>
        <p:spPr>
          <a:xfrm>
            <a:off x="793267" y="3750665"/>
            <a:ext cx="2691807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5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Rubric – Section 3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599FF-1FA4-DB44-A6E0-967D2D8F5631}"/>
              </a:ext>
            </a:extLst>
          </p:cNvPr>
          <p:cNvSpPr txBox="1"/>
          <p:nvPr/>
        </p:nvSpPr>
        <p:spPr>
          <a:xfrm>
            <a:off x="6063301" y="216670"/>
            <a:ext cx="308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venir Book" panose="02000503020000020003" pitchFamily="2" charset="0"/>
              </a:rPr>
              <a:t>QuickNotes</a:t>
            </a:r>
            <a:endParaRPr lang="en-US" b="1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Linkage + decision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Conclusion in context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CEEEB63-D313-8640-B4C4-8F5ADDDD8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82"/>
          <a:stretch/>
        </p:blipFill>
        <p:spPr>
          <a:xfrm>
            <a:off x="132810" y="1426863"/>
            <a:ext cx="4439189" cy="543913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7DA58B-5FC6-D54A-88C2-161C282A3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821"/>
          <a:stretch/>
        </p:blipFill>
        <p:spPr>
          <a:xfrm>
            <a:off x="4796681" y="1688123"/>
            <a:ext cx="4304776" cy="633047"/>
          </a:xfrm>
          <a:prstGeom prst="rect">
            <a:avLst/>
          </a:prstGeom>
        </p:spPr>
      </p:pic>
      <p:pic>
        <p:nvPicPr>
          <p:cNvPr id="18" name="Picture 1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381AF0-29BA-0A42-AA6B-952594869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85" b="32076"/>
          <a:stretch/>
        </p:blipFill>
        <p:spPr>
          <a:xfrm>
            <a:off x="132810" y="2085860"/>
            <a:ext cx="4439189" cy="1105857"/>
          </a:xfrm>
          <a:prstGeom prst="rect">
            <a:avLst/>
          </a:prstGeom>
        </p:spPr>
      </p:pic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4BDE3C5-D503-2149-85A4-D4BEE7853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27"/>
          <a:stretch/>
        </p:blipFill>
        <p:spPr>
          <a:xfrm>
            <a:off x="132810" y="3215357"/>
            <a:ext cx="4439189" cy="824762"/>
          </a:xfrm>
          <a:prstGeom prst="rect">
            <a:avLst/>
          </a:prstGeom>
        </p:spPr>
      </p:pic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6A0CD22-2B62-714D-A627-03056280E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839224" y="2494087"/>
            <a:ext cx="4304776" cy="750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ED155-DCC9-5248-ADAA-DBB76549E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54" y="4294386"/>
            <a:ext cx="9144000" cy="869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F18DB-4B21-C94F-8A96-552F9DFE03CD}"/>
              </a:ext>
            </a:extLst>
          </p:cNvPr>
          <p:cNvSpPr txBox="1"/>
          <p:nvPr/>
        </p:nvSpPr>
        <p:spPr>
          <a:xfrm>
            <a:off x="6895645" y="4130502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E5737-50FF-E74E-8061-F0AAF85AE518}"/>
              </a:ext>
            </a:extLst>
          </p:cNvPr>
          <p:cNvSpPr txBox="1"/>
          <p:nvPr/>
        </p:nvSpPr>
        <p:spPr>
          <a:xfrm>
            <a:off x="8305347" y="4127037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1DB93-6A42-1244-A72D-4C7DD042FA22}"/>
              </a:ext>
            </a:extLst>
          </p:cNvPr>
          <p:cNvSpPr txBox="1"/>
          <p:nvPr/>
        </p:nvSpPr>
        <p:spPr>
          <a:xfrm>
            <a:off x="3075256" y="4822516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DE288-F038-BB4B-B772-7E7ADCE2C1C4}"/>
              </a:ext>
            </a:extLst>
          </p:cNvPr>
          <p:cNvSpPr txBox="1"/>
          <p:nvPr/>
        </p:nvSpPr>
        <p:spPr>
          <a:xfrm>
            <a:off x="5970909" y="4822516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40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3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Model Solution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55652" y="21542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60846" y="50769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4E2F3-9BBC-B44A-92DF-8E6B6F576853}"/>
              </a:ext>
            </a:extLst>
          </p:cNvPr>
          <p:cNvSpPr txBox="1"/>
          <p:nvPr/>
        </p:nvSpPr>
        <p:spPr>
          <a:xfrm>
            <a:off x="4808932" y="251769"/>
            <a:ext cx="277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Linkage + decision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Conclusion in context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pic>
        <p:nvPicPr>
          <p:cNvPr id="7" name="Picture 6" descr="A close-up of a message&#10;&#10;Description automatically generated">
            <a:extLst>
              <a:ext uri="{FF2B5EF4-FFF2-40B4-BE49-F238E27FC236}">
                <a16:creationId xmlns:a16="http://schemas.microsoft.com/office/drawing/2014/main" id="{6542375C-34FE-3F4F-9568-A0B64F713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45458"/>
            <a:ext cx="9144000" cy="32804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B55ECC-6884-EA43-8F54-09DE0762230A}"/>
              </a:ext>
            </a:extLst>
          </p:cNvPr>
          <p:cNvSpPr txBox="1"/>
          <p:nvPr/>
        </p:nvSpPr>
        <p:spPr>
          <a:xfrm>
            <a:off x="6546968" y="836414"/>
            <a:ext cx="2465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E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Essentially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B9766B-95F7-204F-95D0-A4773BB773B3}"/>
              </a:ext>
            </a:extLst>
          </p:cNvPr>
          <p:cNvSpPr/>
          <p:nvPr/>
        </p:nvSpPr>
        <p:spPr>
          <a:xfrm>
            <a:off x="1616207" y="2309942"/>
            <a:ext cx="2093347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B5CAF-F453-6A4D-9680-67413E83076B}"/>
              </a:ext>
            </a:extLst>
          </p:cNvPr>
          <p:cNvSpPr/>
          <p:nvPr/>
        </p:nvSpPr>
        <p:spPr>
          <a:xfrm>
            <a:off x="4279088" y="2233359"/>
            <a:ext cx="2630867" cy="4513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4C8249-D3DB-644C-B04B-1DC56AA8F965}"/>
              </a:ext>
            </a:extLst>
          </p:cNvPr>
          <p:cNvSpPr/>
          <p:nvPr/>
        </p:nvSpPr>
        <p:spPr>
          <a:xfrm>
            <a:off x="7355146" y="2684701"/>
            <a:ext cx="1433945" cy="4513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DEF0BF-EFF2-5D48-9513-F84A9FD44E3A}"/>
              </a:ext>
            </a:extLst>
          </p:cNvPr>
          <p:cNvSpPr/>
          <p:nvPr/>
        </p:nvSpPr>
        <p:spPr>
          <a:xfrm>
            <a:off x="303930" y="3938538"/>
            <a:ext cx="1472915" cy="4513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A217D9-0F85-5F43-8274-247B5E647BCD}"/>
              </a:ext>
            </a:extLst>
          </p:cNvPr>
          <p:cNvSpPr/>
          <p:nvPr/>
        </p:nvSpPr>
        <p:spPr>
          <a:xfrm>
            <a:off x="4972164" y="3178304"/>
            <a:ext cx="2135218" cy="4513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A11EB2-A461-EC44-AE74-4C7A70407E7F}"/>
              </a:ext>
            </a:extLst>
          </p:cNvPr>
          <p:cNvSpPr/>
          <p:nvPr/>
        </p:nvSpPr>
        <p:spPr>
          <a:xfrm>
            <a:off x="7133727" y="4005638"/>
            <a:ext cx="1793014" cy="45134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62626A-0623-514D-BAF5-8FD6104601CD}"/>
              </a:ext>
            </a:extLst>
          </p:cNvPr>
          <p:cNvSpPr/>
          <p:nvPr/>
        </p:nvSpPr>
        <p:spPr>
          <a:xfrm>
            <a:off x="1727545" y="3582380"/>
            <a:ext cx="6169546" cy="38169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C68C33-EE69-3C43-B3DD-935C8E099F29}"/>
              </a:ext>
            </a:extLst>
          </p:cNvPr>
          <p:cNvSpPr/>
          <p:nvPr/>
        </p:nvSpPr>
        <p:spPr>
          <a:xfrm>
            <a:off x="7631957" y="2233359"/>
            <a:ext cx="1023452" cy="38169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987061-2A66-8E41-A8B9-AC2497C3679D}"/>
              </a:ext>
            </a:extLst>
          </p:cNvPr>
          <p:cNvSpPr/>
          <p:nvPr/>
        </p:nvSpPr>
        <p:spPr>
          <a:xfrm>
            <a:off x="2662148" y="4439536"/>
            <a:ext cx="6169546" cy="38169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C31F36-FF8C-4D4A-9B2D-0CAAE905B202}"/>
              </a:ext>
            </a:extLst>
          </p:cNvPr>
          <p:cNvSpPr/>
          <p:nvPr/>
        </p:nvSpPr>
        <p:spPr>
          <a:xfrm>
            <a:off x="291920" y="2734264"/>
            <a:ext cx="5994579" cy="38169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33FBDE-0AEF-A74F-B620-7A7A72B16FFC}"/>
              </a:ext>
            </a:extLst>
          </p:cNvPr>
          <p:cNvSpPr/>
          <p:nvPr/>
        </p:nvSpPr>
        <p:spPr>
          <a:xfrm>
            <a:off x="4972164" y="4047202"/>
            <a:ext cx="1397463" cy="3625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08797B-F56F-FE40-997C-459220080CA7}"/>
              </a:ext>
            </a:extLst>
          </p:cNvPr>
          <p:cNvSpPr/>
          <p:nvPr/>
        </p:nvSpPr>
        <p:spPr>
          <a:xfrm>
            <a:off x="3574701" y="3181324"/>
            <a:ext cx="1397463" cy="36251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10ED7F-04CA-2A43-BD67-339712AA0289}"/>
              </a:ext>
            </a:extLst>
          </p:cNvPr>
          <p:cNvSpPr txBox="1"/>
          <p:nvPr/>
        </p:nvSpPr>
        <p:spPr>
          <a:xfrm>
            <a:off x="7218104" y="2648112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73E608-50E2-7B49-8CEB-6BFAA6B31C7B}"/>
              </a:ext>
            </a:extLst>
          </p:cNvPr>
          <p:cNvSpPr txBox="1"/>
          <p:nvPr/>
        </p:nvSpPr>
        <p:spPr>
          <a:xfrm>
            <a:off x="5579348" y="3108696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32BF2F-C19F-404B-A590-4CBF8121FDA6}"/>
              </a:ext>
            </a:extLst>
          </p:cNvPr>
          <p:cNvSpPr txBox="1"/>
          <p:nvPr/>
        </p:nvSpPr>
        <p:spPr>
          <a:xfrm>
            <a:off x="3369139" y="3103343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B987F4-DD38-0141-9E4D-2665BC680D6E}"/>
              </a:ext>
            </a:extLst>
          </p:cNvPr>
          <p:cNvSpPr txBox="1"/>
          <p:nvPr/>
        </p:nvSpPr>
        <p:spPr>
          <a:xfrm>
            <a:off x="1616207" y="3499252"/>
            <a:ext cx="274083" cy="276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14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Picture 4" descr="A close up of text&#10;&#10;Description automatically generated">
            <a:extLst>
              <a:ext uri="{FF2B5EF4-FFF2-40B4-BE49-F238E27FC236}">
                <a16:creationId xmlns:a16="http://schemas.microsoft.com/office/drawing/2014/main" id="{EC447D26-80E6-DD4D-B11D-7CF3006F8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7" y="1850583"/>
            <a:ext cx="9144000" cy="1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WOULD THIS GET CREDIT?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1C62-67CF-EE4B-8AAB-AB75436F4BD1}"/>
              </a:ext>
            </a:extLst>
          </p:cNvPr>
          <p:cNvSpPr txBox="1"/>
          <p:nvPr/>
        </p:nvSpPr>
        <p:spPr>
          <a:xfrm>
            <a:off x="373270" y="1563881"/>
            <a:ext cx="776732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For each student response in Section 3, decide if each component is satisfied.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Determine the grade for this section: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		E 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Essentially 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		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Partially 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		I 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Incorrect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Use highlighter and red pen</a:t>
            </a:r>
          </a:p>
        </p:txBody>
      </p:sp>
    </p:spTree>
    <p:extLst>
      <p:ext uri="{BB962C8B-B14F-4D97-AF65-F5344CB8AC3E}">
        <p14:creationId xmlns:p14="http://schemas.microsoft.com/office/powerpoint/2010/main" val="2330023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Rubric – Section 3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599FF-1FA4-DB44-A6E0-967D2D8F5631}"/>
              </a:ext>
            </a:extLst>
          </p:cNvPr>
          <p:cNvSpPr txBox="1"/>
          <p:nvPr/>
        </p:nvSpPr>
        <p:spPr>
          <a:xfrm>
            <a:off x="6063301" y="216670"/>
            <a:ext cx="308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venir Book" panose="02000503020000020003" pitchFamily="2" charset="0"/>
              </a:rPr>
              <a:t>QuickNotes</a:t>
            </a:r>
            <a:endParaRPr lang="en-US" b="1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Linkage + decision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Conclusion in context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CEEEB63-D313-8640-B4C4-8F5ADDDD8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82"/>
          <a:stretch/>
        </p:blipFill>
        <p:spPr>
          <a:xfrm>
            <a:off x="132810" y="1688123"/>
            <a:ext cx="4439189" cy="543913"/>
          </a:xfrm>
          <a:prstGeom prst="rect">
            <a:avLst/>
          </a:prstGeom>
        </p:spPr>
      </p:pic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7DA58B-5FC6-D54A-88C2-161C282A3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821"/>
          <a:stretch/>
        </p:blipFill>
        <p:spPr>
          <a:xfrm>
            <a:off x="4796681" y="1688123"/>
            <a:ext cx="4304776" cy="633047"/>
          </a:xfrm>
          <a:prstGeom prst="rect">
            <a:avLst/>
          </a:prstGeom>
        </p:spPr>
      </p:pic>
      <p:pic>
        <p:nvPicPr>
          <p:cNvPr id="18" name="Picture 1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381AF0-29BA-0A42-AA6B-952594869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85" b="32076"/>
          <a:stretch/>
        </p:blipFill>
        <p:spPr>
          <a:xfrm>
            <a:off x="132810" y="2438559"/>
            <a:ext cx="4439189" cy="1105857"/>
          </a:xfrm>
          <a:prstGeom prst="rect">
            <a:avLst/>
          </a:prstGeom>
        </p:spPr>
      </p:pic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4BDE3C5-D503-2149-85A4-D4BEE7853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827"/>
          <a:stretch/>
        </p:blipFill>
        <p:spPr>
          <a:xfrm>
            <a:off x="132810" y="3750939"/>
            <a:ext cx="4439189" cy="824762"/>
          </a:xfrm>
          <a:prstGeom prst="rect">
            <a:avLst/>
          </a:prstGeom>
        </p:spPr>
      </p:pic>
      <p:pic>
        <p:nvPicPr>
          <p:cNvPr id="20" name="Picture 1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6A0CD22-2B62-714D-A627-03056280E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839224" y="2494087"/>
            <a:ext cx="4304776" cy="7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2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3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#1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55652" y="21542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60846" y="50769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7115168" y="844612"/>
            <a:ext cx="139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I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Incorrect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4E2F3-9BBC-B44A-92DF-8E6B6F576853}"/>
              </a:ext>
            </a:extLst>
          </p:cNvPr>
          <p:cNvSpPr txBox="1"/>
          <p:nvPr/>
        </p:nvSpPr>
        <p:spPr>
          <a:xfrm>
            <a:off x="4808932" y="251769"/>
            <a:ext cx="277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Linkage + decision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Conclusion in context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pic>
        <p:nvPicPr>
          <p:cNvPr id="8" name="Picture 7" descr="A close-up of a note&#10;&#10;Description automatically generated">
            <a:extLst>
              <a:ext uri="{FF2B5EF4-FFF2-40B4-BE49-F238E27FC236}">
                <a16:creationId xmlns:a16="http://schemas.microsoft.com/office/drawing/2014/main" id="{04BDD270-5F4E-1C42-B0A2-FA6A22F9F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4" y="1670231"/>
            <a:ext cx="8438131" cy="266663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92DB625-91BF-DD4E-B299-966820F6D72F}"/>
              </a:ext>
            </a:extLst>
          </p:cNvPr>
          <p:cNvSpPr/>
          <p:nvPr/>
        </p:nvSpPr>
        <p:spPr>
          <a:xfrm>
            <a:off x="1477886" y="1732577"/>
            <a:ext cx="2294013" cy="44882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8E71F-6C2E-F843-BB81-4D51762E3A0A}"/>
              </a:ext>
            </a:extLst>
          </p:cNvPr>
          <p:cNvSpPr/>
          <p:nvPr/>
        </p:nvSpPr>
        <p:spPr>
          <a:xfrm>
            <a:off x="4188134" y="1732577"/>
            <a:ext cx="2503611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954236-0190-324B-B5F3-8660A030FADE}"/>
              </a:ext>
            </a:extLst>
          </p:cNvPr>
          <p:cNvSpPr/>
          <p:nvPr/>
        </p:nvSpPr>
        <p:spPr>
          <a:xfrm>
            <a:off x="7320616" y="1670231"/>
            <a:ext cx="986538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30DBA9-BF26-714F-AC06-C6049B13F965}"/>
              </a:ext>
            </a:extLst>
          </p:cNvPr>
          <p:cNvSpPr/>
          <p:nvPr/>
        </p:nvSpPr>
        <p:spPr>
          <a:xfrm>
            <a:off x="568382" y="2181405"/>
            <a:ext cx="5583036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A74BAB-9363-BE46-964D-6617BEA05CED}"/>
              </a:ext>
            </a:extLst>
          </p:cNvPr>
          <p:cNvSpPr/>
          <p:nvPr/>
        </p:nvSpPr>
        <p:spPr>
          <a:xfrm>
            <a:off x="809375" y="2576444"/>
            <a:ext cx="1103950" cy="384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E04F1C-ADC8-8448-937E-096759EAFD15}"/>
              </a:ext>
            </a:extLst>
          </p:cNvPr>
          <p:cNvSpPr/>
          <p:nvPr/>
        </p:nvSpPr>
        <p:spPr>
          <a:xfrm>
            <a:off x="7261910" y="2995828"/>
            <a:ext cx="1103950" cy="384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3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#2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55652" y="21542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60846" y="50769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896239" y="836545"/>
            <a:ext cx="202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Partially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4E2F3-9BBC-B44A-92DF-8E6B6F576853}"/>
              </a:ext>
            </a:extLst>
          </p:cNvPr>
          <p:cNvSpPr txBox="1"/>
          <p:nvPr/>
        </p:nvSpPr>
        <p:spPr>
          <a:xfrm>
            <a:off x="4808932" y="251769"/>
            <a:ext cx="277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Linkage + decision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Conclusion in context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pic>
        <p:nvPicPr>
          <p:cNvPr id="4" name="Picture 3" descr="A close-up of a note&#10;&#10;Description automatically generated">
            <a:extLst>
              <a:ext uri="{FF2B5EF4-FFF2-40B4-BE49-F238E27FC236}">
                <a16:creationId xmlns:a16="http://schemas.microsoft.com/office/drawing/2014/main" id="{6ED6C042-5AE7-4147-ACE9-195FA66BD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50" y="1721938"/>
            <a:ext cx="8536499" cy="26864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16C252-DCFA-1447-8913-89CD87A8481A}"/>
              </a:ext>
            </a:extLst>
          </p:cNvPr>
          <p:cNvSpPr/>
          <p:nvPr/>
        </p:nvSpPr>
        <p:spPr>
          <a:xfrm>
            <a:off x="1558344" y="1760575"/>
            <a:ext cx="2150772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F65C2-7BD5-8844-8D53-6D868CC1F169}"/>
              </a:ext>
            </a:extLst>
          </p:cNvPr>
          <p:cNvSpPr/>
          <p:nvPr/>
        </p:nvSpPr>
        <p:spPr>
          <a:xfrm>
            <a:off x="4276421" y="1760574"/>
            <a:ext cx="2503611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E6D576-9A0B-894B-9E10-6C515D6F3B62}"/>
              </a:ext>
            </a:extLst>
          </p:cNvPr>
          <p:cNvSpPr/>
          <p:nvPr/>
        </p:nvSpPr>
        <p:spPr>
          <a:xfrm>
            <a:off x="329508" y="2186795"/>
            <a:ext cx="1103950" cy="4920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3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#3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55652" y="21542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60846" y="507692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508149" y="822793"/>
            <a:ext cx="245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E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Essentially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4E2F3-9BBC-B44A-92DF-8E6B6F576853}"/>
              </a:ext>
            </a:extLst>
          </p:cNvPr>
          <p:cNvSpPr txBox="1"/>
          <p:nvPr/>
        </p:nvSpPr>
        <p:spPr>
          <a:xfrm>
            <a:off x="4808932" y="251769"/>
            <a:ext cx="2775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Linkage + decision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Conclusion in context</a:t>
            </a:r>
          </a:p>
          <a:p>
            <a:r>
              <a:rPr lang="en-US" b="1" dirty="0">
                <a:latin typeface="Avenir Book" panose="02000503020000020003" pitchFamily="2" charset="0"/>
              </a:rPr>
              <a:t>E, P, or I?</a:t>
            </a:r>
          </a:p>
        </p:txBody>
      </p:sp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F6E39734-0739-2646-8023-3E41BF285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73" y="1422631"/>
            <a:ext cx="7555652" cy="3076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48430-3308-1C42-BAAD-D77A151397EE}"/>
              </a:ext>
            </a:extLst>
          </p:cNvPr>
          <p:cNvSpPr txBox="1"/>
          <p:nvPr/>
        </p:nvSpPr>
        <p:spPr>
          <a:xfrm>
            <a:off x="6504537" y="1097859"/>
            <a:ext cx="2136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P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Partially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A2FA8B-DE3A-7F41-9AEB-41EBF17828CB}"/>
              </a:ext>
            </a:extLst>
          </p:cNvPr>
          <p:cNvSpPr/>
          <p:nvPr/>
        </p:nvSpPr>
        <p:spPr>
          <a:xfrm>
            <a:off x="2009103" y="2196991"/>
            <a:ext cx="1751527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70EA7C-FD10-5E4A-BB0C-E9F244B4EFEE}"/>
              </a:ext>
            </a:extLst>
          </p:cNvPr>
          <p:cNvSpPr/>
          <p:nvPr/>
        </p:nvSpPr>
        <p:spPr>
          <a:xfrm>
            <a:off x="4303700" y="2196990"/>
            <a:ext cx="2225889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BC5115-92D3-2042-BBB0-CF9DB2B3F892}"/>
              </a:ext>
            </a:extLst>
          </p:cNvPr>
          <p:cNvSpPr/>
          <p:nvPr/>
        </p:nvSpPr>
        <p:spPr>
          <a:xfrm>
            <a:off x="794173" y="2630307"/>
            <a:ext cx="7555652" cy="183570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EBBBC-1F56-4645-9B18-6EDE3B8DDC29}"/>
              </a:ext>
            </a:extLst>
          </p:cNvPr>
          <p:cNvSpPr/>
          <p:nvPr/>
        </p:nvSpPr>
        <p:spPr>
          <a:xfrm>
            <a:off x="7175302" y="2140502"/>
            <a:ext cx="896817" cy="3747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9825F6-02ED-3540-BC82-BA682AFEDC0C}"/>
              </a:ext>
            </a:extLst>
          </p:cNvPr>
          <p:cNvSpPr/>
          <p:nvPr/>
        </p:nvSpPr>
        <p:spPr>
          <a:xfrm>
            <a:off x="5012516" y="1796472"/>
            <a:ext cx="1272373" cy="3747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E84578-EAD4-1F4A-8DD5-D97D571A5009}"/>
              </a:ext>
            </a:extLst>
          </p:cNvPr>
          <p:cNvCxnSpPr>
            <a:cxnSpLocks/>
          </p:cNvCxnSpPr>
          <p:nvPr/>
        </p:nvCxnSpPr>
        <p:spPr>
          <a:xfrm>
            <a:off x="6591147" y="1004596"/>
            <a:ext cx="2075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4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Reflection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A243218-C47A-A048-9D9C-607BF2EA7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" y="32444"/>
            <a:ext cx="913755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A6D71D-6971-EB40-AF7E-1CE3D80D64C6}"/>
              </a:ext>
            </a:extLst>
          </p:cNvPr>
          <p:cNvSpPr txBox="1"/>
          <p:nvPr/>
        </p:nvSpPr>
        <p:spPr>
          <a:xfrm>
            <a:off x="6016499" y="608163"/>
            <a:ext cx="81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F5ACFC-0226-494D-BE16-AF1382ECF96A}"/>
              </a:ext>
            </a:extLst>
          </p:cNvPr>
          <p:cNvSpPr txBox="1"/>
          <p:nvPr/>
        </p:nvSpPr>
        <p:spPr>
          <a:xfrm>
            <a:off x="6016499" y="1306855"/>
            <a:ext cx="81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7A267E-5825-AB4B-BBBC-000727B95F0D}"/>
              </a:ext>
            </a:extLst>
          </p:cNvPr>
          <p:cNvSpPr txBox="1"/>
          <p:nvPr/>
        </p:nvSpPr>
        <p:spPr>
          <a:xfrm>
            <a:off x="6058062" y="2005547"/>
            <a:ext cx="810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EEI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EPP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EPI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PPP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9D2D4-63F0-7B48-B2DA-532954652409}"/>
              </a:ext>
            </a:extLst>
          </p:cNvPr>
          <p:cNvSpPr txBox="1"/>
          <p:nvPr/>
        </p:nvSpPr>
        <p:spPr>
          <a:xfrm>
            <a:off x="6058062" y="3810867"/>
            <a:ext cx="8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EII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PPI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Reflection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9F21B-60F1-684E-AB5E-B8B73758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9" y="1724380"/>
            <a:ext cx="7915931" cy="988047"/>
          </a:xfrm>
          <a:effectLst/>
        </p:spPr>
        <p:txBody>
          <a:bodyPr>
            <a:normAutofit/>
          </a:bodyPr>
          <a:lstStyle/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What did you learn from this experience?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477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Tips for Success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9F21B-60F1-684E-AB5E-B8B73758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49" y="1441176"/>
            <a:ext cx="8917500" cy="3382481"/>
          </a:xfrm>
          <a:effectLst/>
        </p:spPr>
        <p:txBody>
          <a:bodyPr>
            <a:normAutofit/>
          </a:bodyPr>
          <a:lstStyle/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endParaRPr lang="en-US" sz="2400" dirty="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400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Tips for Success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Don’t forget the 10% condition.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Notation matters!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Every free response answer should be </a:t>
            </a:r>
            <a:r>
              <a:rPr lang="en-US" sz="2400" u="sng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in context</a:t>
            </a: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Use the words from the prompt.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US" sz="2400" dirty="0">
                <a:solidFill>
                  <a:schemeClr val="dk2"/>
                </a:solidFill>
                <a:latin typeface="Avenir"/>
                <a:sym typeface="Avenir"/>
              </a:rPr>
              <a:t>Use a consistent structure for inference (like the </a:t>
            </a:r>
            <a:r>
              <a:rPr lang="en-US" sz="2400" dirty="0">
                <a:solidFill>
                  <a:schemeClr val="dk2"/>
                </a:solidFill>
                <a:latin typeface="Avenir"/>
                <a:sym typeface="Avenir"/>
                <a:hlinkClick r:id="rId3"/>
              </a:rPr>
              <a:t>4C Method</a:t>
            </a:r>
            <a:r>
              <a:rPr lang="en-US" sz="2400" dirty="0">
                <a:solidFill>
                  <a:schemeClr val="dk2"/>
                </a:solidFill>
                <a:latin typeface="Avenir"/>
                <a:sym typeface="Avenir"/>
              </a:rPr>
              <a:t>)</a:t>
            </a:r>
          </a:p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US" sz="2250" dirty="0">
              <a:solidFill>
                <a:schemeClr val="dk2"/>
              </a:solidFill>
              <a:latin typeface="Avenir"/>
              <a:sym typeface="Avenir"/>
            </a:endParaRPr>
          </a:p>
          <a:p>
            <a:pPr marL="439738" lvl="1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lang="en-US" sz="2250" dirty="0">
              <a:solidFill>
                <a:schemeClr val="dk2"/>
              </a:solidFill>
              <a:latin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6791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Avenir Book" panose="02000503020000020003" pitchFamily="2" charset="0"/>
              </a:rPr>
              <a:t>Where to Learn More?</a:t>
            </a:r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D2C3AD7-01EF-554A-AF8C-E7452E40CB90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7068710" y="4667416"/>
            <a:ext cx="1763590" cy="258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8469C2-CEA8-C746-B6D7-8B20C3434FD7}"/>
              </a:ext>
            </a:extLst>
          </p:cNvPr>
          <p:cNvSpPr txBox="1">
            <a:spLocks/>
          </p:cNvSpPr>
          <p:nvPr/>
        </p:nvSpPr>
        <p:spPr>
          <a:xfrm>
            <a:off x="50330" y="1594670"/>
            <a:ext cx="7915931" cy="5463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Blog posts on Math Medic!   (</a:t>
            </a:r>
            <a:r>
              <a:rPr lang="en-US" sz="2400" dirty="0" err="1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blog.mathmedic.com</a:t>
            </a:r>
            <a:r>
              <a:rPr lang="en-US" sz="2400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0354B6-A462-AE49-8AD0-04BE39436B74}"/>
              </a:ext>
            </a:extLst>
          </p:cNvPr>
          <p:cNvSpPr txBox="1">
            <a:spLocks/>
          </p:cNvSpPr>
          <p:nvPr/>
        </p:nvSpPr>
        <p:spPr>
          <a:xfrm>
            <a:off x="4727051" y="2471752"/>
            <a:ext cx="4683318" cy="1242552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ctr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Char char="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2024 FRQ #1 (Jeff Eicher, Jr.)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3"/>
              </a:rPr>
              <a:t>2024 FRQ #2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(Erica Chauvet)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4"/>
              </a:rPr>
              <a:t>2024 FRQ #3 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(Penny Smeltzer)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5"/>
              </a:rPr>
              <a:t>2024 FRQ #4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(Terri Latham)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EFDAB-B392-ACA1-2DF6-E61F5599B223}"/>
              </a:ext>
            </a:extLst>
          </p:cNvPr>
          <p:cNvSpPr txBox="1"/>
          <p:nvPr/>
        </p:nvSpPr>
        <p:spPr>
          <a:xfrm>
            <a:off x="287844" y="2239337"/>
            <a:ext cx="4530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6"/>
              </a:rPr>
              <a:t>2023 FRQ #1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(Jennifer Waters)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7"/>
              </a:rPr>
              <a:t>2023 FRQ #2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(Luke Wilcox)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8"/>
              </a:rPr>
              <a:t>2023 FRQ #3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(June </a:t>
            </a:r>
            <a:r>
              <a:rPr lang="en-US" sz="2000" dirty="0" err="1">
                <a:solidFill>
                  <a:schemeClr val="dk2"/>
                </a:solidFill>
                <a:latin typeface="Avenir"/>
                <a:sym typeface="Avenir"/>
              </a:rPr>
              <a:t>Beighley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9"/>
              </a:rPr>
              <a:t>2023 FRQ #4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(Chris </a:t>
            </a:r>
            <a:r>
              <a:rPr lang="en-US" sz="2000" dirty="0" err="1">
                <a:solidFill>
                  <a:schemeClr val="dk2"/>
                </a:solidFill>
                <a:latin typeface="Avenir"/>
                <a:sym typeface="Avenir"/>
              </a:rPr>
              <a:t>Viste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10"/>
              </a:rPr>
              <a:t>2023 FRQ #5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(Penny Smeltzer)</a:t>
            </a:r>
          </a:p>
          <a:p>
            <a:pPr marL="482600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  <a:hlinkClick r:id="rId11"/>
              </a:rPr>
              <a:t>2023 FRQ #6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 (Leigh </a:t>
            </a:r>
            <a:r>
              <a:rPr lang="en-US" sz="2000" dirty="0" err="1">
                <a:solidFill>
                  <a:schemeClr val="dk2"/>
                </a:solidFill>
                <a:latin typeface="Avenir"/>
                <a:sym typeface="Avenir"/>
              </a:rPr>
              <a:t>Nataro</a:t>
            </a:r>
            <a:r>
              <a:rPr lang="en-US" sz="2000" dirty="0">
                <a:solidFill>
                  <a:schemeClr val="dk2"/>
                </a:solidFill>
                <a:latin typeface="Avenir"/>
                <a:sym typeface="Aveni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29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Picture 3" descr="A close-up of a paper&#10;&#10;Description automatically generated">
            <a:extLst>
              <a:ext uri="{FF2B5EF4-FFF2-40B4-BE49-F238E27FC236}">
                <a16:creationId xmlns:a16="http://schemas.microsoft.com/office/drawing/2014/main" id="{9BB5277A-52CF-6148-B0DC-882702AB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1187"/>
            <a:ext cx="9144000" cy="18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Rubric – Section 1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 descr="A screenshot of a paper&#10;&#10;Description automatically generated">
            <a:extLst>
              <a:ext uri="{FF2B5EF4-FFF2-40B4-BE49-F238E27FC236}">
                <a16:creationId xmlns:a16="http://schemas.microsoft.com/office/drawing/2014/main" id="{EE2AAF0F-B86F-2B42-A354-D8ACD4C7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7" b="79511"/>
          <a:stretch/>
        </p:blipFill>
        <p:spPr>
          <a:xfrm>
            <a:off x="607500" y="1425259"/>
            <a:ext cx="3425238" cy="509050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AC079A-2E3A-3E4A-9ACA-FC1BB9A8B0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32"/>
          <a:stretch/>
        </p:blipFill>
        <p:spPr>
          <a:xfrm>
            <a:off x="4804983" y="1425259"/>
            <a:ext cx="3425238" cy="727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7599FF-1FA4-DB44-A6E0-967D2D8F5631}"/>
              </a:ext>
            </a:extLst>
          </p:cNvPr>
          <p:cNvSpPr txBox="1"/>
          <p:nvPr/>
        </p:nvSpPr>
        <p:spPr>
          <a:xfrm>
            <a:off x="6289429" y="99145"/>
            <a:ext cx="269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venir Book" panose="02000503020000020003" pitchFamily="2" charset="0"/>
              </a:rPr>
              <a:t>QuickNotes</a:t>
            </a:r>
            <a:endParaRPr lang="en-US" b="1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Identify procedure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hypotheses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Context</a:t>
            </a:r>
          </a:p>
        </p:txBody>
      </p:sp>
      <p:pic>
        <p:nvPicPr>
          <p:cNvPr id="6" name="Picture 5" descr="A screenshot of a paper&#10;&#10;Description automatically generated">
            <a:extLst>
              <a:ext uri="{FF2B5EF4-FFF2-40B4-BE49-F238E27FC236}">
                <a16:creationId xmlns:a16="http://schemas.microsoft.com/office/drawing/2014/main" id="{AF791797-7D2E-6E46-B71C-1FBA5712E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07"/>
          <a:stretch/>
        </p:blipFill>
        <p:spPr>
          <a:xfrm>
            <a:off x="595777" y="3881512"/>
            <a:ext cx="3425238" cy="1238832"/>
          </a:xfrm>
          <a:prstGeom prst="rect">
            <a:avLst/>
          </a:prstGeom>
        </p:spPr>
      </p:pic>
      <p:pic>
        <p:nvPicPr>
          <p:cNvPr id="8" name="Picture 7" descr="A screenshot of a paper&#10;&#10;Description automatically generated">
            <a:extLst>
              <a:ext uri="{FF2B5EF4-FFF2-40B4-BE49-F238E27FC236}">
                <a16:creationId xmlns:a16="http://schemas.microsoft.com/office/drawing/2014/main" id="{342440D2-05EE-B642-AFCF-5BB8838E3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97" b="55091"/>
          <a:stretch/>
        </p:blipFill>
        <p:spPr>
          <a:xfrm>
            <a:off x="602687" y="1934308"/>
            <a:ext cx="3425238" cy="1009569"/>
          </a:xfrm>
          <a:prstGeom prst="rect">
            <a:avLst/>
          </a:prstGeom>
        </p:spPr>
      </p:pic>
      <p:pic>
        <p:nvPicPr>
          <p:cNvPr id="9" name="Picture 8" descr="A screenshot of a paper&#10;&#10;Description automatically generated">
            <a:extLst>
              <a:ext uri="{FF2B5EF4-FFF2-40B4-BE49-F238E27FC236}">
                <a16:creationId xmlns:a16="http://schemas.microsoft.com/office/drawing/2014/main" id="{D55F4E69-81DF-B049-AE14-EC91666E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73" b="29543"/>
          <a:stretch/>
        </p:blipFill>
        <p:spPr>
          <a:xfrm>
            <a:off x="597874" y="2895389"/>
            <a:ext cx="3425238" cy="1044739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DF67175-9A3E-3847-BC8C-B9294FAC1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50"/>
          <a:stretch/>
        </p:blipFill>
        <p:spPr>
          <a:xfrm>
            <a:off x="4804983" y="2035248"/>
            <a:ext cx="3425238" cy="6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1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Model Solution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197A2-B69A-0D40-82C6-AF36C66189B3}"/>
              </a:ext>
            </a:extLst>
          </p:cNvPr>
          <p:cNvSpPr txBox="1"/>
          <p:nvPr/>
        </p:nvSpPr>
        <p:spPr>
          <a:xfrm>
            <a:off x="5080381" y="127000"/>
            <a:ext cx="269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1. Identify procedure</a:t>
            </a:r>
          </a:p>
          <a:p>
            <a:r>
              <a:rPr lang="en-US" dirty="0">
                <a:latin typeface="Avenir Book" panose="02000503020000020003" pitchFamily="2" charset="0"/>
              </a:rPr>
              <a:t>2. Correct hypotheses</a:t>
            </a:r>
          </a:p>
          <a:p>
            <a:r>
              <a:rPr lang="en-US" dirty="0">
                <a:latin typeface="Avenir Book" panose="02000503020000020003" pitchFamily="2" charset="0"/>
              </a:rPr>
              <a:t>3. Context</a:t>
            </a:r>
          </a:p>
          <a:p>
            <a:r>
              <a:rPr lang="en-US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13954" y="127000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08760" y="391267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13954" y="613199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67CF4-E5F1-824E-BD04-57BAAFAD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69223"/>
            <a:ext cx="9144000" cy="23785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B401D1-CD12-6E40-9A83-5F37332C8675}"/>
              </a:ext>
            </a:extLst>
          </p:cNvPr>
          <p:cNvSpPr txBox="1"/>
          <p:nvPr/>
        </p:nvSpPr>
        <p:spPr>
          <a:xfrm>
            <a:off x="6534310" y="982531"/>
            <a:ext cx="2465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E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Essentially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E398E-05B8-7742-B033-23570D2034CB}"/>
              </a:ext>
            </a:extLst>
          </p:cNvPr>
          <p:cNvSpPr/>
          <p:nvPr/>
        </p:nvSpPr>
        <p:spPr>
          <a:xfrm>
            <a:off x="1005840" y="1610360"/>
            <a:ext cx="6350000" cy="44704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DFC470-DB4F-C743-9477-4921CCFB47B9}"/>
              </a:ext>
            </a:extLst>
          </p:cNvPr>
          <p:cNvSpPr/>
          <p:nvPr/>
        </p:nvSpPr>
        <p:spPr>
          <a:xfrm>
            <a:off x="0" y="2329006"/>
            <a:ext cx="1295400" cy="91711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D18549-2D46-A347-82BC-5E9F23E342BE}"/>
              </a:ext>
            </a:extLst>
          </p:cNvPr>
          <p:cNvSpPr/>
          <p:nvPr/>
        </p:nvSpPr>
        <p:spPr>
          <a:xfrm>
            <a:off x="7650480" y="2194560"/>
            <a:ext cx="886019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0A2AB-8310-5849-9393-D57DB6AB4925}"/>
              </a:ext>
            </a:extLst>
          </p:cNvPr>
          <p:cNvSpPr/>
          <p:nvPr/>
        </p:nvSpPr>
        <p:spPr>
          <a:xfrm>
            <a:off x="7684539" y="3029447"/>
            <a:ext cx="1330376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87E42C-EB39-094D-B30C-95002F3298EA}"/>
              </a:ext>
            </a:extLst>
          </p:cNvPr>
          <p:cNvSpPr/>
          <p:nvPr/>
        </p:nvSpPr>
        <p:spPr>
          <a:xfrm>
            <a:off x="3573856" y="2236470"/>
            <a:ext cx="3469124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1990F-4CA4-FC4A-95FA-F1FCA8AD5386}"/>
              </a:ext>
            </a:extLst>
          </p:cNvPr>
          <p:cNvSpPr/>
          <p:nvPr/>
        </p:nvSpPr>
        <p:spPr>
          <a:xfrm>
            <a:off x="3573856" y="3029447"/>
            <a:ext cx="3469124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WOULD THIS GET CREDIT?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1C62-67CF-EE4B-8AAB-AB75436F4BD1}"/>
              </a:ext>
            </a:extLst>
          </p:cNvPr>
          <p:cNvSpPr txBox="1"/>
          <p:nvPr/>
        </p:nvSpPr>
        <p:spPr>
          <a:xfrm>
            <a:off x="373270" y="1563881"/>
            <a:ext cx="776732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For each student response in Section 1, decide if each component is satisfied.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Determine the grade for this section: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		E 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Essentially 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		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Partially 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		I 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</a:t>
            </a:r>
            <a:r>
              <a:rPr lang="en-US" sz="2400" dirty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Incorrect</a:t>
            </a:r>
          </a:p>
          <a:p>
            <a:pPr marL="114300" marR="0" lvl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Use highlighter and red pen</a:t>
            </a:r>
          </a:p>
        </p:txBody>
      </p:sp>
    </p:spTree>
    <p:extLst>
      <p:ext uri="{BB962C8B-B14F-4D97-AF65-F5344CB8AC3E}">
        <p14:creationId xmlns:p14="http://schemas.microsoft.com/office/powerpoint/2010/main" val="43597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Rubric – Section 1</a:t>
            </a:r>
            <a:endParaRPr lang="en-US" sz="315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Picture 6" descr="A screenshot of a paper&#10;&#10;Description automatically generated">
            <a:extLst>
              <a:ext uri="{FF2B5EF4-FFF2-40B4-BE49-F238E27FC236}">
                <a16:creationId xmlns:a16="http://schemas.microsoft.com/office/drawing/2014/main" id="{EE2AAF0F-B86F-2B42-A354-D8ACD4C7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77" b="79511"/>
          <a:stretch/>
        </p:blipFill>
        <p:spPr>
          <a:xfrm>
            <a:off x="607500" y="1425259"/>
            <a:ext cx="3425238" cy="509050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AC079A-2E3A-3E4A-9ACA-FC1BB9A8B0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32"/>
          <a:stretch/>
        </p:blipFill>
        <p:spPr>
          <a:xfrm>
            <a:off x="4804983" y="1425259"/>
            <a:ext cx="3425238" cy="727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7599FF-1FA4-DB44-A6E0-967D2D8F5631}"/>
              </a:ext>
            </a:extLst>
          </p:cNvPr>
          <p:cNvSpPr txBox="1"/>
          <p:nvPr/>
        </p:nvSpPr>
        <p:spPr>
          <a:xfrm>
            <a:off x="6289429" y="99145"/>
            <a:ext cx="269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venir Book" panose="02000503020000020003" pitchFamily="2" charset="0"/>
              </a:rPr>
              <a:t>QuickNotes</a:t>
            </a:r>
            <a:endParaRPr lang="en-US" b="1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Identify procedure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Correct hypotheses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venir Book" panose="02000503020000020003" pitchFamily="2" charset="0"/>
              </a:rPr>
              <a:t>Context</a:t>
            </a:r>
          </a:p>
        </p:txBody>
      </p:sp>
      <p:pic>
        <p:nvPicPr>
          <p:cNvPr id="6" name="Picture 5" descr="A screenshot of a paper&#10;&#10;Description automatically generated">
            <a:extLst>
              <a:ext uri="{FF2B5EF4-FFF2-40B4-BE49-F238E27FC236}">
                <a16:creationId xmlns:a16="http://schemas.microsoft.com/office/drawing/2014/main" id="{AF791797-7D2E-6E46-B71C-1FBA5712E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307"/>
          <a:stretch/>
        </p:blipFill>
        <p:spPr>
          <a:xfrm>
            <a:off x="595777" y="3881512"/>
            <a:ext cx="3425238" cy="1238832"/>
          </a:xfrm>
          <a:prstGeom prst="rect">
            <a:avLst/>
          </a:prstGeom>
        </p:spPr>
      </p:pic>
      <p:pic>
        <p:nvPicPr>
          <p:cNvPr id="8" name="Picture 7" descr="A screenshot of a paper&#10;&#10;Description automatically generated">
            <a:extLst>
              <a:ext uri="{FF2B5EF4-FFF2-40B4-BE49-F238E27FC236}">
                <a16:creationId xmlns:a16="http://schemas.microsoft.com/office/drawing/2014/main" id="{342440D2-05EE-B642-AFCF-5BB8838E3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97" b="55091"/>
          <a:stretch/>
        </p:blipFill>
        <p:spPr>
          <a:xfrm>
            <a:off x="602687" y="1934308"/>
            <a:ext cx="3425238" cy="1009569"/>
          </a:xfrm>
          <a:prstGeom prst="rect">
            <a:avLst/>
          </a:prstGeom>
        </p:spPr>
      </p:pic>
      <p:pic>
        <p:nvPicPr>
          <p:cNvPr id="9" name="Picture 8" descr="A screenshot of a paper&#10;&#10;Description automatically generated">
            <a:extLst>
              <a:ext uri="{FF2B5EF4-FFF2-40B4-BE49-F238E27FC236}">
                <a16:creationId xmlns:a16="http://schemas.microsoft.com/office/drawing/2014/main" id="{D55F4E69-81DF-B049-AE14-EC91666E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73" b="29543"/>
          <a:stretch/>
        </p:blipFill>
        <p:spPr>
          <a:xfrm>
            <a:off x="597874" y="2895389"/>
            <a:ext cx="3425238" cy="1044739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DF67175-9A3E-3847-BC8C-B9294FAC1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50"/>
          <a:stretch/>
        </p:blipFill>
        <p:spPr>
          <a:xfrm>
            <a:off x="4804983" y="2035248"/>
            <a:ext cx="3425238" cy="6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1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#1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197A2-B69A-0D40-82C6-AF36C66189B3}"/>
              </a:ext>
            </a:extLst>
          </p:cNvPr>
          <p:cNvSpPr txBox="1"/>
          <p:nvPr/>
        </p:nvSpPr>
        <p:spPr>
          <a:xfrm>
            <a:off x="5080381" y="127000"/>
            <a:ext cx="269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1. Identify procedure</a:t>
            </a:r>
          </a:p>
          <a:p>
            <a:r>
              <a:rPr lang="en-US" dirty="0">
                <a:latin typeface="Avenir Book" panose="02000503020000020003" pitchFamily="2" charset="0"/>
              </a:rPr>
              <a:t>2. Correct hypotheses</a:t>
            </a:r>
          </a:p>
          <a:p>
            <a:r>
              <a:rPr lang="en-US" dirty="0">
                <a:latin typeface="Avenir Book" panose="02000503020000020003" pitchFamily="2" charset="0"/>
              </a:rPr>
              <a:t>3. Context</a:t>
            </a:r>
          </a:p>
          <a:p>
            <a:r>
              <a:rPr lang="en-US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13954" y="127000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08760" y="391267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13954" y="613199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6605216" y="988294"/>
            <a:ext cx="375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E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Essentially 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4" name="Picture 13" descr="A white board with blue writing&#10;&#10;Description automatically generated">
            <a:extLst>
              <a:ext uri="{FF2B5EF4-FFF2-40B4-BE49-F238E27FC236}">
                <a16:creationId xmlns:a16="http://schemas.microsoft.com/office/drawing/2014/main" id="{A241A020-0F25-B142-B910-BD9E9325D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8" y="1646938"/>
            <a:ext cx="8479500" cy="24906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6F33DB-71C3-1B45-ACF3-C98FDE17C22A}"/>
              </a:ext>
            </a:extLst>
          </p:cNvPr>
          <p:cNvSpPr/>
          <p:nvPr/>
        </p:nvSpPr>
        <p:spPr>
          <a:xfrm>
            <a:off x="332248" y="2892256"/>
            <a:ext cx="3782552" cy="124531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094454-75C5-B643-AAC6-9CE0E6EA65C2}"/>
              </a:ext>
            </a:extLst>
          </p:cNvPr>
          <p:cNvSpPr/>
          <p:nvPr/>
        </p:nvSpPr>
        <p:spPr>
          <a:xfrm>
            <a:off x="332248" y="1737359"/>
            <a:ext cx="1770872" cy="97536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5D64D-3B03-5E48-958E-31DCEB6CBB90}"/>
              </a:ext>
            </a:extLst>
          </p:cNvPr>
          <p:cNvSpPr/>
          <p:nvPr/>
        </p:nvSpPr>
        <p:spPr>
          <a:xfrm>
            <a:off x="5943600" y="2473156"/>
            <a:ext cx="1432560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5D58EA-B1DB-0E4B-BE48-6849D38798F6}"/>
              </a:ext>
            </a:extLst>
          </p:cNvPr>
          <p:cNvSpPr/>
          <p:nvPr/>
        </p:nvSpPr>
        <p:spPr>
          <a:xfrm>
            <a:off x="7620519" y="2485052"/>
            <a:ext cx="966779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C59768-96F0-6743-A5D4-9DA2332F11A7}"/>
              </a:ext>
            </a:extLst>
          </p:cNvPr>
          <p:cNvSpPr/>
          <p:nvPr/>
        </p:nvSpPr>
        <p:spPr>
          <a:xfrm>
            <a:off x="7050713" y="1731103"/>
            <a:ext cx="1432560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2E28F3-1CA2-394A-9A32-6D44CFBF28FC}"/>
              </a:ext>
            </a:extLst>
          </p:cNvPr>
          <p:cNvSpPr/>
          <p:nvPr/>
        </p:nvSpPr>
        <p:spPr>
          <a:xfrm>
            <a:off x="3075452" y="2065952"/>
            <a:ext cx="1864848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21733"/>
            <a:ext cx="7928999" cy="945403"/>
          </a:xfrm>
        </p:spPr>
        <p:txBody>
          <a:bodyPr>
            <a:normAutofit fontScale="90000"/>
          </a:bodyPr>
          <a:lstStyle/>
          <a:p>
            <a:pPr fontAlgn="base"/>
            <a: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2024 #1 Section 1</a:t>
            </a:r>
            <a:br>
              <a:rPr lang="en" sz="32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27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Student Response #2</a:t>
            </a:r>
            <a:endParaRPr lang="en-US" sz="27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E197A2-B69A-0D40-82C6-AF36C66189B3}"/>
              </a:ext>
            </a:extLst>
          </p:cNvPr>
          <p:cNvSpPr txBox="1"/>
          <p:nvPr/>
        </p:nvSpPr>
        <p:spPr>
          <a:xfrm>
            <a:off x="5080381" y="127000"/>
            <a:ext cx="2691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1. Identify procedure</a:t>
            </a:r>
          </a:p>
          <a:p>
            <a:r>
              <a:rPr lang="en-US" dirty="0">
                <a:latin typeface="Avenir Book" panose="02000503020000020003" pitchFamily="2" charset="0"/>
              </a:rPr>
              <a:t>2. Correct hypotheses</a:t>
            </a:r>
          </a:p>
          <a:p>
            <a:r>
              <a:rPr lang="en-US" dirty="0">
                <a:latin typeface="Avenir Book" panose="02000503020000020003" pitchFamily="2" charset="0"/>
              </a:rPr>
              <a:t>3. Context</a:t>
            </a:r>
          </a:p>
          <a:p>
            <a:r>
              <a:rPr lang="en-US" dirty="0">
                <a:latin typeface="Avenir Book" panose="02000503020000020003" pitchFamily="2" charset="0"/>
              </a:rPr>
              <a:t>E, P, or 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5BDD2-E943-F443-A181-A7AD3BD7EBF4}"/>
              </a:ext>
            </a:extLst>
          </p:cNvPr>
          <p:cNvSpPr txBox="1"/>
          <p:nvPr/>
        </p:nvSpPr>
        <p:spPr>
          <a:xfrm>
            <a:off x="7513954" y="127000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9D32C-DE56-A141-91A3-BDF1E39F4266}"/>
              </a:ext>
            </a:extLst>
          </p:cNvPr>
          <p:cNvSpPr txBox="1"/>
          <p:nvPr/>
        </p:nvSpPr>
        <p:spPr>
          <a:xfrm>
            <a:off x="7508760" y="391267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panose="02000503020000020003" pitchFamily="2" charset="0"/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5AB824-64D8-C74A-90AA-D956807B6333}"/>
              </a:ext>
            </a:extLst>
          </p:cNvPr>
          <p:cNvSpPr txBox="1"/>
          <p:nvPr/>
        </p:nvSpPr>
        <p:spPr>
          <a:xfrm>
            <a:off x="7513954" y="613199"/>
            <a:ext cx="51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4E846C-1302-BE4E-B8CB-983DDE62133B}"/>
              </a:ext>
            </a:extLst>
          </p:cNvPr>
          <p:cNvSpPr txBox="1"/>
          <p:nvPr/>
        </p:nvSpPr>
        <p:spPr>
          <a:xfrm>
            <a:off x="7027346" y="972233"/>
            <a:ext cx="375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I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  <a:sym typeface="Wingdings" pitchFamily="2" charset="2"/>
              </a:rPr>
              <a:t> Incorrect</a:t>
            </a:r>
            <a:endParaRPr lang="en-US" sz="16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15" name="Picture 14" descr="A close-up of a white paper&#10;&#10;Description automatically generated">
            <a:extLst>
              <a:ext uri="{FF2B5EF4-FFF2-40B4-BE49-F238E27FC236}">
                <a16:creationId xmlns:a16="http://schemas.microsoft.com/office/drawing/2014/main" id="{016B0F57-A9FC-4A47-B60A-FE8C9FECE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9" y="1665103"/>
            <a:ext cx="8300584" cy="26098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CE75DDD-0F77-6748-B3AD-16293F269756}"/>
              </a:ext>
            </a:extLst>
          </p:cNvPr>
          <p:cNvSpPr/>
          <p:nvPr/>
        </p:nvSpPr>
        <p:spPr>
          <a:xfrm>
            <a:off x="3115220" y="1665103"/>
            <a:ext cx="758280" cy="546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DED7B-19C1-3F49-9EB1-E93533827633}"/>
              </a:ext>
            </a:extLst>
          </p:cNvPr>
          <p:cNvSpPr txBox="1"/>
          <p:nvPr/>
        </p:nvSpPr>
        <p:spPr>
          <a:xfrm>
            <a:off x="5075186" y="1938153"/>
            <a:ext cx="26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missing “proportions”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947564-6396-4840-A497-B6CFF56FFCB9}"/>
              </a:ext>
            </a:extLst>
          </p:cNvPr>
          <p:cNvSpPr/>
          <p:nvPr/>
        </p:nvSpPr>
        <p:spPr>
          <a:xfrm>
            <a:off x="7315200" y="2286352"/>
            <a:ext cx="1303540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4E6AA6-2021-3E42-8FF3-3CC54E119D43}"/>
              </a:ext>
            </a:extLst>
          </p:cNvPr>
          <p:cNvSpPr/>
          <p:nvPr/>
        </p:nvSpPr>
        <p:spPr>
          <a:xfrm>
            <a:off x="3429000" y="3060700"/>
            <a:ext cx="989760" cy="32842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C5DA44-A17D-D444-868C-F8790195AF64}"/>
              </a:ext>
            </a:extLst>
          </p:cNvPr>
          <p:cNvSpPr/>
          <p:nvPr/>
        </p:nvSpPr>
        <p:spPr>
          <a:xfrm>
            <a:off x="4541510" y="2268176"/>
            <a:ext cx="2691807" cy="4191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E7ED70-A82A-5D41-91EA-4BE97C3E2606}"/>
              </a:ext>
            </a:extLst>
          </p:cNvPr>
          <p:cNvSpPr/>
          <p:nvPr/>
        </p:nvSpPr>
        <p:spPr>
          <a:xfrm>
            <a:off x="863600" y="3048000"/>
            <a:ext cx="2477527" cy="32842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{B0386D68-D9A6-014C-BC58-BDEEC0473210}tf10001121_mac</Template>
  <TotalTime>9989</TotalTime>
  <Words>857</Words>
  <Application>Microsoft Macintosh PowerPoint</Application>
  <PresentationFormat>On-screen Show (16:9)</PresentationFormat>
  <Paragraphs>211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</vt:lpstr>
      <vt:lpstr>Avenir Book</vt:lpstr>
      <vt:lpstr>Century Gothic</vt:lpstr>
      <vt:lpstr>Courier New</vt:lpstr>
      <vt:lpstr>Wingdings 2</vt:lpstr>
      <vt:lpstr>1_Quotable</vt:lpstr>
      <vt:lpstr>WOULD THIS GET CREDIT? Debriefing the 2024 AP Stats Exam</vt:lpstr>
      <vt:lpstr>2024 #1</vt:lpstr>
      <vt:lpstr>2024 #1</vt:lpstr>
      <vt:lpstr>2024 #1 Rubric – Section 1</vt:lpstr>
      <vt:lpstr>2024 #1 Section 1 Model Solution</vt:lpstr>
      <vt:lpstr>WOULD THIS GET CREDIT?</vt:lpstr>
      <vt:lpstr>2024 #1 Rubric – Section 1</vt:lpstr>
      <vt:lpstr>2024 #1 Section 1 Student Response #1</vt:lpstr>
      <vt:lpstr>2024 #1 Section 1 Student Response #2</vt:lpstr>
      <vt:lpstr>2024 #1 Section 1 Student Response #3</vt:lpstr>
      <vt:lpstr>2024 #1 Rubric – Section 2</vt:lpstr>
      <vt:lpstr>2024 #1 Section 2 Model Solution</vt:lpstr>
      <vt:lpstr>WOULD THIS GET CREDIT?</vt:lpstr>
      <vt:lpstr>2024 #1 Rubric – Section 2</vt:lpstr>
      <vt:lpstr>2024 #1 Section 2 Student Response #1</vt:lpstr>
      <vt:lpstr>2024 #1 Section 2 Student Response #2</vt:lpstr>
      <vt:lpstr>2024 #1 Section 2 Student Response #3</vt:lpstr>
      <vt:lpstr>2024 #1 Rubric – Section 3</vt:lpstr>
      <vt:lpstr>2024 #1 Section 3 Model Solution</vt:lpstr>
      <vt:lpstr>WOULD THIS GET CREDIT?</vt:lpstr>
      <vt:lpstr>2024 #1 Rubric – Section 3</vt:lpstr>
      <vt:lpstr>2024 #1 Section 3 Student Response #1</vt:lpstr>
      <vt:lpstr>2024 #1 Section 3 Student Response #2</vt:lpstr>
      <vt:lpstr>2024 #1 Section 3 Student Response #3</vt:lpstr>
      <vt:lpstr>2024 #1 Reflection</vt:lpstr>
      <vt:lpstr>2024 #1 Reflection</vt:lpstr>
      <vt:lpstr>2024 #1 Tips for Success</vt:lpstr>
      <vt:lpstr>Where to Learn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Math Medic EFFL 101 Workshop!</dc:title>
  <cp:lastModifiedBy>Kelly Pendleton</cp:lastModifiedBy>
  <cp:revision>54</cp:revision>
  <cp:lastPrinted>2024-09-24T14:37:03Z</cp:lastPrinted>
  <dcterms:modified xsi:type="dcterms:W3CDTF">2025-01-24T19:21:51Z</dcterms:modified>
</cp:coreProperties>
</file>